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0" r:id="rId3"/>
    <p:sldId id="281" r:id="rId4"/>
    <p:sldId id="298" r:id="rId5"/>
    <p:sldId id="282" r:id="rId6"/>
    <p:sldId id="283" r:id="rId7"/>
    <p:sldId id="284" r:id="rId8"/>
    <p:sldId id="285" r:id="rId9"/>
    <p:sldId id="289" r:id="rId10"/>
    <p:sldId id="288" r:id="rId11"/>
    <p:sldId id="287" r:id="rId12"/>
    <p:sldId id="300" r:id="rId13"/>
    <p:sldId id="299" r:id="rId14"/>
    <p:sldId id="290" r:id="rId15"/>
    <p:sldId id="296" r:id="rId16"/>
    <p:sldId id="295" r:id="rId17"/>
    <p:sldId id="291" r:id="rId18"/>
    <p:sldId id="294" r:id="rId19"/>
    <p:sldId id="297" r:id="rId20"/>
    <p:sldId id="301" r:id="rId21"/>
    <p:sldId id="302" r:id="rId22"/>
    <p:sldId id="275" r:id="rId2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-102" y="-3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15.12.2015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15.12.2015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15.12.2015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15.12.2015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15.12.2015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15.12.2015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15.12.2015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hyperlink" Target="http://kemoblast.ru/uploads/2012/02/2825.jpg" TargetMode="External"/><Relationship Id="rId1" Type="http://schemas.openxmlformats.org/officeDocument/2006/relationships/slideLayout" Target="../slideLayouts/slideLayout2.xml"/><Relationship Id="rId5" Type="http://schemas.microsoft.com/office/2007/relationships/hdphoto" Target="../media/hdphoto7.wdp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microsoft.com/office/2007/relationships/hdphoto" Target="../media/hdphoto13.wdp"/><Relationship Id="rId7" Type="http://schemas.microsoft.com/office/2007/relationships/hdphoto" Target="../media/hdphoto14.wdp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10" Type="http://schemas.openxmlformats.org/officeDocument/2006/relationships/image" Target="../media/image29.jpeg"/><Relationship Id="rId4" Type="http://schemas.openxmlformats.org/officeDocument/2006/relationships/image" Target="../media/image24.jpeg"/><Relationship Id="rId9" Type="http://schemas.openxmlformats.org/officeDocument/2006/relationships/image" Target="../media/image28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7" Type="http://schemas.openxmlformats.org/officeDocument/2006/relationships/image" Target="../media/image33.jpeg"/><Relationship Id="rId2" Type="http://schemas.openxmlformats.org/officeDocument/2006/relationships/hyperlink" Target="http://kemoblast.ru/uploads/2012/02/3123.jpg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kemoblast.ru/uploads/2012/02/1267.jpg" TargetMode="External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hyperlink" Target="http://so-ups.ru/index.php?id=odu_siberia" TargetMode="External"/><Relationship Id="rId13" Type="http://schemas.openxmlformats.org/officeDocument/2006/relationships/hyperlink" Target="http://energoworld.ru/blog/istoriya-lampochki/" TargetMode="External"/><Relationship Id="rId3" Type="http://schemas.microsoft.com/office/2007/relationships/hdphoto" Target="../media/hdphoto15.wdp"/><Relationship Id="rId7" Type="http://schemas.openxmlformats.org/officeDocument/2006/relationships/hyperlink" Target="http://so-ups.ru/index.php?id=structure" TargetMode="External"/><Relationship Id="rId12" Type="http://schemas.openxmlformats.org/officeDocument/2006/relationships/hyperlink" Target="http://bibliofond.ru/view.aspx?id=602927" TargetMode="External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so-ups.ru/?id=201" TargetMode="External"/><Relationship Id="rId11" Type="http://schemas.openxmlformats.org/officeDocument/2006/relationships/hyperlink" Target="http://kemoblast.ru/region/economics/toplivno-energeticheskij-kompleks-kuzbassa.html" TargetMode="External"/><Relationship Id="rId5" Type="http://schemas.openxmlformats.org/officeDocument/2006/relationships/hyperlink" Target="http://www.bigpowernews.ru/markets/document67276.phtml" TargetMode="External"/><Relationship Id="rId10" Type="http://schemas.openxmlformats.org/officeDocument/2006/relationships/hyperlink" Target="http://so-ups.ru/index.php?id=rdu_kuzbass" TargetMode="External"/><Relationship Id="rId4" Type="http://schemas.openxmlformats.org/officeDocument/2006/relationships/hyperlink" Target="http://www.bigpowernews.ru/news/document64932.phtml" TargetMode="External"/><Relationship Id="rId9" Type="http://schemas.openxmlformats.org/officeDocument/2006/relationships/hyperlink" Target="http://so-ups.ru/index.php?id=odu_siberia_rdu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kemoblast.ru/uploads/2012/02/0_3b6fb_21764fbd_XL.jpg" TargetMode="Externa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hyperlink" Target="http://kemoblast.ru/uploads/2012/02/0_12cd7_5c39ea58_XL.jpg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5.wdp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9552" y="404664"/>
            <a:ext cx="7628384" cy="965969"/>
          </a:xfrm>
        </p:spPr>
        <p:txBody>
          <a:bodyPr>
            <a:normAutofit/>
          </a:bodyPr>
          <a:lstStyle/>
          <a:p>
            <a:endParaRPr lang="ru-RU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3528" y="1554002"/>
            <a:ext cx="8496944" cy="4084798"/>
          </a:xfrm>
        </p:spPr>
        <p:txBody>
          <a:bodyPr/>
          <a:lstStyle/>
          <a:p>
            <a:pPr algn="l"/>
            <a:endParaRPr lang="ru-RU" dirty="0"/>
          </a:p>
        </p:txBody>
      </p:sp>
      <p:pic>
        <p:nvPicPr>
          <p:cNvPr id="4" name="Рисунок 3" descr="http://serpregion.ru/im1/logotip/lep0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57392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3895074" y="3501008"/>
            <a:ext cx="50846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 smtClean="0"/>
              <a:t>Учитель физики МБОУ «СОШ № 24» Сербина Т.М.</a:t>
            </a:r>
          </a:p>
          <a:p>
            <a:pPr algn="ctr"/>
            <a:r>
              <a:rPr lang="ru-RU" dirty="0"/>
              <a:t>г</a:t>
            </a:r>
            <a:r>
              <a:rPr lang="ru-RU" dirty="0" smtClean="0"/>
              <a:t>. Кемерово,  2015 г.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979424" y="1066383"/>
            <a:ext cx="4915961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dirty="0"/>
              <a:t>Энергетика </a:t>
            </a:r>
            <a:r>
              <a:rPr lang="ru-RU" sz="4000" b="1" dirty="0" smtClean="0"/>
              <a:t>Кузбасса</a:t>
            </a:r>
          </a:p>
          <a:p>
            <a:r>
              <a:rPr lang="ru-RU" sz="4000" b="1" dirty="0" smtClean="0"/>
              <a:t> </a:t>
            </a:r>
            <a:r>
              <a:rPr lang="ru-RU" sz="4000" b="1" dirty="0"/>
              <a:t>и энергосбережение</a:t>
            </a: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35329162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188640"/>
            <a:ext cx="8147248" cy="792088"/>
          </a:xfrm>
        </p:spPr>
        <p:txBody>
          <a:bodyPr>
            <a:normAutofit fontScale="90000"/>
          </a:bodyPr>
          <a:lstStyle/>
          <a:p>
            <a:r>
              <a:rPr lang="ru-RU" sz="4000" b="1" dirty="0"/>
              <a:t>существенное</a:t>
            </a:r>
            <a:r>
              <a:rPr lang="ru-RU" sz="4000" dirty="0"/>
              <a:t> </a:t>
            </a:r>
            <a:r>
              <a:rPr lang="ru-RU" sz="4000" b="1" dirty="0"/>
              <a:t>увеличение </a:t>
            </a:r>
            <a:r>
              <a:rPr lang="ru-RU" sz="4000" b="1" dirty="0" smtClean="0"/>
              <a:t>объемов</a:t>
            </a:r>
            <a:r>
              <a:rPr lang="ru-RU" sz="4000" b="1" dirty="0"/>
              <a:t> выработки</a:t>
            </a:r>
            <a:endParaRPr lang="ru-RU" sz="4000" dirty="0"/>
          </a:p>
        </p:txBody>
      </p:sp>
      <p:pic>
        <p:nvPicPr>
          <p:cNvPr id="5" name="Рисунок 4" descr="http://kemoblast.ru/uploads/2012/02/2825-150x150.jpg">
            <a:hlinkClick r:id="rId2" tooltip="&quot;&quot;"/>
          </p:cNvPr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4293096"/>
            <a:ext cx="2520280" cy="21513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3009588" y="1052736"/>
            <a:ext cx="612068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/>
              <a:t>электростанциями </a:t>
            </a:r>
            <a:r>
              <a:rPr lang="ru-RU" sz="2400" b="1" dirty="0"/>
              <a:t>Кузбасской энергосистемы</a:t>
            </a:r>
            <a:r>
              <a:rPr lang="ru-RU" sz="2400" dirty="0"/>
              <a:t> в первом полугодии 2015 года относительно аналогичного периода прошлого года </a:t>
            </a:r>
            <a:r>
              <a:rPr lang="ru-RU" sz="2400" b="1" dirty="0"/>
              <a:t>обусловлено</a:t>
            </a:r>
            <a:r>
              <a:rPr lang="ru-RU" sz="2400" dirty="0"/>
              <a:t> снижением выработки гидростанций ОЭС Сибири </a:t>
            </a:r>
            <a:r>
              <a:rPr lang="ru-RU" sz="2400" b="1" dirty="0"/>
              <a:t>вследствие низкой водности в водохранилищах ГЭС </a:t>
            </a:r>
            <a:r>
              <a:rPr lang="ru-RU" sz="2400" b="1" dirty="0" err="1"/>
              <a:t>Ангаро</a:t>
            </a:r>
            <a:r>
              <a:rPr lang="ru-RU" sz="2400" b="1" dirty="0"/>
              <a:t>-Енисейского</a:t>
            </a:r>
            <a:r>
              <a:rPr lang="ru-RU" sz="2400" dirty="0"/>
              <a:t> </a:t>
            </a:r>
            <a:r>
              <a:rPr lang="ru-RU" sz="2400" b="1" dirty="0"/>
              <a:t>каскада.</a:t>
            </a:r>
            <a:r>
              <a:rPr lang="ru-RU" sz="2400" dirty="0"/>
              <a:t> В условиях сниженных объемов гидроресурсов для обеспечения надежной работы ОЭС Сибири </a:t>
            </a:r>
            <a:r>
              <a:rPr lang="ru-RU" sz="2400" b="1" dirty="0"/>
              <a:t>недостающие объемы выработки компенсируются за счет дополнительной загрузки электрических мощностей </a:t>
            </a:r>
            <a:r>
              <a:rPr lang="ru-RU" sz="2400" b="1" dirty="0">
                <a:solidFill>
                  <a:srgbClr val="C00000"/>
                </a:solidFill>
              </a:rPr>
              <a:t>на тепловых электростанциях региона.</a:t>
            </a:r>
          </a:p>
        </p:txBody>
      </p:sp>
      <p:pic>
        <p:nvPicPr>
          <p:cNvPr id="7" name="Объект 3" descr="http://pit.dirty.ru/dirty/1/2012/04/27/34717-103013-4de7d5496eeff8b6958605659390ffd3.jpg"/>
          <p:cNvPicPr>
            <a:picLocks noGrp="1"/>
          </p:cNvPicPr>
          <p:nvPr>
            <p:ph idx="1"/>
          </p:nvPr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808" y="1305342"/>
            <a:ext cx="2540000" cy="251649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536930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/>
              <a:t>Электропотребление</a:t>
            </a:r>
            <a:r>
              <a:rPr lang="ru-RU" b="1" dirty="0"/>
              <a:t> в Кузбасской энергосистеме </a:t>
            </a:r>
            <a:r>
              <a:rPr lang="ru-RU" b="1" dirty="0" smtClean="0"/>
              <a:t>растет</a:t>
            </a:r>
            <a:endParaRPr lang="ru-RU" b="1" dirty="0"/>
          </a:p>
        </p:txBody>
      </p:sp>
      <p:pic>
        <p:nvPicPr>
          <p:cNvPr id="4" name="Объект 3"/>
          <p:cNvPicPr>
            <a:picLocks noGrp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rcRect l="8333" t="10826" r="9456" b="10540"/>
          <a:stretch/>
        </p:blipFill>
        <p:spPr bwMode="auto">
          <a:xfrm>
            <a:off x="251520" y="2415741"/>
            <a:ext cx="8612510" cy="442773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0" y="1412776"/>
            <a:ext cx="8748464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3200" b="1" dirty="0" smtClean="0"/>
          </a:p>
          <a:p>
            <a:pPr algn="ctr"/>
            <a:r>
              <a:rPr lang="ru-RU" sz="3200" b="1" dirty="0" smtClean="0"/>
              <a:t>За</a:t>
            </a:r>
            <a:r>
              <a:rPr lang="ru-RU" sz="3200" b="1" dirty="0"/>
              <a:t> 10 </a:t>
            </a:r>
            <a:r>
              <a:rPr lang="ru-RU" sz="3200" b="1" dirty="0" smtClean="0"/>
              <a:t>месяцев 2015 года электростанции </a:t>
            </a:r>
            <a:r>
              <a:rPr lang="ru-RU" sz="3200" b="1" dirty="0"/>
              <a:t>Кемеровской области </a:t>
            </a:r>
            <a:r>
              <a:rPr lang="ru-RU" sz="3200" b="1" u="sng" dirty="0"/>
              <a:t>выработали</a:t>
            </a:r>
            <a:r>
              <a:rPr lang="ru-RU" sz="3200" b="1" dirty="0"/>
              <a:t> 20393,1 </a:t>
            </a:r>
            <a:r>
              <a:rPr lang="ru-RU" sz="3200" b="1" dirty="0" smtClean="0"/>
              <a:t>млн </a:t>
            </a:r>
            <a:r>
              <a:rPr lang="ru-RU" sz="3200" b="1" dirty="0" smtClean="0"/>
              <a:t>кВт· </a:t>
            </a:r>
            <a:r>
              <a:rPr lang="ru-RU" sz="3200" b="1" dirty="0"/>
              <a:t>ч электроэнергии, что на 24,8% больше выработки за аналогичный период 2014 года</a:t>
            </a:r>
            <a:r>
              <a:rPr lang="ru-RU" sz="3200" b="1" dirty="0" smtClean="0"/>
              <a:t>.</a:t>
            </a:r>
            <a:r>
              <a:rPr lang="ru-RU" sz="3200" b="1" dirty="0"/>
              <a:t> </a:t>
            </a:r>
            <a:r>
              <a:rPr lang="ru-RU" sz="3200" b="1" u="sng" dirty="0"/>
              <a:t>Потребление </a:t>
            </a:r>
            <a:r>
              <a:rPr lang="ru-RU" sz="3200" b="1" dirty="0" smtClean="0"/>
              <a:t>электроэнергии составило </a:t>
            </a:r>
            <a:r>
              <a:rPr lang="ru-RU" sz="3200" b="1" dirty="0"/>
              <a:t>26080,9 млн </a:t>
            </a:r>
            <a:r>
              <a:rPr lang="ru-RU" sz="3200" b="1" dirty="0" err="1" smtClean="0"/>
              <a:t>кВт·</a:t>
            </a:r>
            <a:r>
              <a:rPr lang="ru-RU" sz="3200" b="1" dirty="0" err="1" smtClean="0"/>
              <a:t>ч</a:t>
            </a:r>
            <a:r>
              <a:rPr lang="ru-RU" sz="3200" b="1" dirty="0"/>
              <a:t>, что</a:t>
            </a:r>
            <a:r>
              <a:rPr lang="ru-RU" sz="3200" dirty="0"/>
              <a:t> </a:t>
            </a:r>
            <a:r>
              <a:rPr lang="ru-RU" sz="3200" b="1" dirty="0" smtClean="0"/>
              <a:t> на 5687,8 </a:t>
            </a:r>
            <a:r>
              <a:rPr lang="ru-RU" sz="3200" b="1" dirty="0"/>
              <a:t>млн </a:t>
            </a:r>
            <a:r>
              <a:rPr lang="ru-RU" sz="3200" b="1" dirty="0" err="1" smtClean="0"/>
              <a:t>кВт·</a:t>
            </a:r>
            <a:r>
              <a:rPr lang="ru-RU" sz="3200" b="1" dirty="0" err="1" smtClean="0"/>
              <a:t>ч</a:t>
            </a:r>
            <a:r>
              <a:rPr lang="ru-RU" sz="3200" b="1" dirty="0"/>
              <a:t> </a:t>
            </a:r>
            <a:r>
              <a:rPr lang="ru-RU" sz="3200" b="1" dirty="0" smtClean="0"/>
              <a:t>превышает выработку электроэнергии </a:t>
            </a:r>
            <a:r>
              <a:rPr lang="ru-RU" sz="3200" b="1" dirty="0"/>
              <a:t>за </a:t>
            </a:r>
            <a:r>
              <a:rPr lang="ru-RU" sz="3200" b="1" dirty="0" smtClean="0"/>
              <a:t>этот </a:t>
            </a:r>
            <a:r>
              <a:rPr lang="ru-RU" sz="3200" b="1" dirty="0"/>
              <a:t>же период.</a:t>
            </a:r>
          </a:p>
          <a:p>
            <a:endParaRPr lang="ru-RU" sz="3600" dirty="0"/>
          </a:p>
          <a:p>
            <a:pPr algn="ctr"/>
            <a:r>
              <a:rPr lang="ru-RU" sz="3600" b="1" dirty="0" smtClean="0"/>
              <a:t> </a:t>
            </a:r>
            <a:endParaRPr lang="ru-RU" sz="3600" b="1" dirty="0"/>
          </a:p>
          <a:p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328847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1283" t="11681" r="1764" b="9400"/>
          <a:stretch/>
        </p:blipFill>
        <p:spPr bwMode="auto">
          <a:xfrm>
            <a:off x="13871" y="0"/>
            <a:ext cx="9144000" cy="685799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30404" y="378321"/>
            <a:ext cx="7632848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/>
              <a:t>Свет – источник информации и жизни на </a:t>
            </a:r>
            <a:r>
              <a:rPr lang="ru-RU" sz="4400" b="1" dirty="0"/>
              <a:t>Земле , важная составляющая многих технологий.</a:t>
            </a:r>
            <a:endParaRPr lang="ru-RU" sz="4400" b="1" dirty="0" smtClean="0"/>
          </a:p>
          <a:p>
            <a:pPr algn="ctr"/>
            <a:r>
              <a:rPr lang="ru-RU" sz="4000" b="1" dirty="0" smtClean="0"/>
              <a:t>Производство 1 </a:t>
            </a:r>
            <a:r>
              <a:rPr lang="ru-RU" sz="4000" b="1" dirty="0" err="1" smtClean="0"/>
              <a:t>кВт·ч</a:t>
            </a:r>
            <a:r>
              <a:rPr lang="ru-RU" sz="4000" b="1" dirty="0" smtClean="0"/>
              <a:t> </a:t>
            </a:r>
            <a:r>
              <a:rPr lang="ru-RU" sz="4000" b="1" dirty="0" smtClean="0"/>
              <a:t>электроэнергии сопровождается выбросом примерно 1 кг углекислого газа</a:t>
            </a:r>
            <a:endParaRPr lang="ru-RU" sz="4000" b="1" dirty="0"/>
          </a:p>
        </p:txBody>
      </p:sp>
    </p:spTree>
    <p:extLst>
      <p:ext uri="{BB962C8B-B14F-4D97-AF65-F5344CB8AC3E}">
        <p14:creationId xmlns:p14="http://schemas.microsoft.com/office/powerpoint/2010/main" val="1846976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/>
          </p:cNvPicPr>
          <p:nvPr>
            <p:ph idx="1"/>
          </p:nvPr>
        </p:nvPicPr>
        <p:blipFill rotWithShape="1">
          <a:blip r:embed="rId2"/>
          <a:srcRect l="961" t="10826" r="1122" b="8831"/>
          <a:stretch/>
        </p:blipFill>
        <p:spPr bwMode="auto">
          <a:xfrm>
            <a:off x="0" y="0"/>
            <a:ext cx="9144000" cy="685800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0" y="116632"/>
            <a:ext cx="91440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/>
              <a:t>Вся живая природа на нашей планете существует благодаря свету: именно солнечный свет помогает образованию  органических веществ из </a:t>
            </a:r>
            <a:r>
              <a:rPr lang="ru-RU" sz="3600" b="1" dirty="0"/>
              <a:t>воды </a:t>
            </a:r>
            <a:r>
              <a:rPr lang="ru-RU" sz="3600" b="1" dirty="0" smtClean="0"/>
              <a:t>и углекислого газа.</a:t>
            </a:r>
          </a:p>
          <a:p>
            <a:r>
              <a:rPr lang="ru-RU" sz="3600" b="1" dirty="0" smtClean="0"/>
              <a:t>Каждый из нас ежедневно пользуется искусственным освещением: дома, в школе, на отдыхе…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38400318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«</a:t>
            </a:r>
            <a:r>
              <a:rPr lang="ru-RU" b="1" dirty="0" smtClean="0"/>
              <a:t>Чтобы поддержать развитие экономики Кузбасса, </a:t>
            </a:r>
            <a:endParaRPr lang="ru-RU" b="1" dirty="0"/>
          </a:p>
        </p:txBody>
      </p:sp>
      <p:pic>
        <p:nvPicPr>
          <p:cNvPr id="4" name="Объект 3"/>
          <p:cNvPicPr>
            <a:picLocks noGrp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25961" t="18234" r="25641" b="8261"/>
          <a:stretch/>
        </p:blipFill>
        <p:spPr bwMode="auto">
          <a:xfrm>
            <a:off x="323528" y="1628801"/>
            <a:ext cx="3240360" cy="259228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635896" y="1412776"/>
            <a:ext cx="534688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u="sng" dirty="0"/>
              <a:t>н</a:t>
            </a:r>
            <a:r>
              <a:rPr lang="ru-RU" sz="3600" b="1" u="sng" dirty="0" smtClean="0"/>
              <a:t>ам необходимо лишь несколько</a:t>
            </a:r>
            <a:r>
              <a:rPr lang="ru-RU" sz="3600" b="1" dirty="0" smtClean="0"/>
              <a:t> </a:t>
            </a:r>
            <a:r>
              <a:rPr lang="ru-RU" sz="3600" b="1" u="sng" dirty="0" smtClean="0"/>
              <a:t>изменить</a:t>
            </a:r>
            <a:r>
              <a:rPr lang="ru-RU" sz="3600" b="1" dirty="0" smtClean="0"/>
              <a:t> </a:t>
            </a:r>
            <a:r>
              <a:rPr lang="ru-RU" sz="3600" b="1" u="sng" dirty="0" smtClean="0"/>
              <a:t>наши привычки</a:t>
            </a:r>
            <a:r>
              <a:rPr lang="ru-RU" sz="3600" b="1" dirty="0" smtClean="0"/>
              <a:t>, </a:t>
            </a:r>
            <a:r>
              <a:rPr lang="ru-RU" sz="3600" b="1" u="sng" dirty="0" smtClean="0"/>
              <a:t>отказаться от ненужного </a:t>
            </a:r>
            <a:r>
              <a:rPr lang="ru-RU" sz="3600" b="1" u="sng" dirty="0" err="1" smtClean="0"/>
              <a:t>энергорасточительства</a:t>
            </a:r>
            <a:r>
              <a:rPr lang="ru-RU" sz="3600" b="1" dirty="0" smtClean="0"/>
              <a:t>.</a:t>
            </a:r>
            <a:endParaRPr lang="ru-RU" sz="36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187514" y="4319950"/>
            <a:ext cx="896448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/>
              <a:t>Рост энергопотребления  не может продолжаться без учета возможностей энергетики и экологических последствий».</a:t>
            </a:r>
          </a:p>
          <a:p>
            <a:r>
              <a:rPr lang="ru-RU" sz="3200" b="1" dirty="0" smtClean="0"/>
              <a:t>Губернатор  Кемеровской  области   А.Г. Тулеев.</a:t>
            </a:r>
            <a:endParaRPr lang="ru-RU" sz="3200" b="1" dirty="0"/>
          </a:p>
        </p:txBody>
      </p:sp>
    </p:spTree>
    <p:extLst>
      <p:ext uri="{BB962C8B-B14F-4D97-AF65-F5344CB8AC3E}">
        <p14:creationId xmlns:p14="http://schemas.microsoft.com/office/powerpoint/2010/main" val="28080608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b="1" dirty="0" smtClean="0"/>
              <a:t>Электричество обеспечивает комфорт в нашем доме.</a:t>
            </a:r>
            <a:endParaRPr lang="ru-RU" sz="3600" b="1" dirty="0"/>
          </a:p>
        </p:txBody>
      </p:sp>
      <p:pic>
        <p:nvPicPr>
          <p:cNvPr id="4" name="Объект 3"/>
          <p:cNvPicPr>
            <a:picLocks noGrp="1"/>
          </p:cNvPicPr>
          <p:nvPr>
            <p:ph idx="1"/>
          </p:nvPr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8172" t="11396" r="9135" b="7406"/>
          <a:stretch/>
        </p:blipFill>
        <p:spPr bwMode="auto">
          <a:xfrm>
            <a:off x="467544" y="1499632"/>
            <a:ext cx="8194299" cy="452596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23528" y="1484784"/>
            <a:ext cx="8136903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/>
              <a:t>Тот, кто позволяет себе пренебрежительно относиться к потребляемым благам цивилизации, не может считаться культурным человеком.</a:t>
            </a:r>
          </a:p>
          <a:p>
            <a:pPr algn="ctr"/>
            <a:r>
              <a:rPr lang="ru-RU" sz="3200" b="1" dirty="0" smtClean="0"/>
              <a:t>Рост энергопотребления рождает новые проблемы: увеличивается нагрузка на природу, истощаются природные ресурсы…, появляется дефицит энергии.</a:t>
            </a:r>
          </a:p>
          <a:p>
            <a:pPr algn="ctr"/>
            <a:r>
              <a:rPr lang="ru-RU" sz="2800" b="1" dirty="0" smtClean="0"/>
              <a:t>«Кузбасский центр энергосбережения».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5525605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600" b="1" dirty="0" smtClean="0"/>
              <a:t>Специалисты «Кузбасского центра </a:t>
            </a:r>
            <a:r>
              <a:rPr lang="ru-RU" sz="3600" b="1" dirty="0"/>
              <a:t>энергосбережения</a:t>
            </a:r>
            <a:r>
              <a:rPr lang="ru-RU" sz="3600" b="1" dirty="0" smtClean="0"/>
              <a:t>»  рекомендуют:</a:t>
            </a:r>
            <a:endParaRPr lang="ru-RU" sz="3600" dirty="0"/>
          </a:p>
        </p:txBody>
      </p:sp>
      <p:pic>
        <p:nvPicPr>
          <p:cNvPr id="4" name="Объект 3" descr="http://elektroas.ru/wp-content/uploads/2010/04/o_vrede_lep_3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600200"/>
            <a:ext cx="8784975" cy="5141168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179512" y="2060848"/>
            <a:ext cx="864096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/>
              <a:t>Больше используйте естественный дневной свет</a:t>
            </a:r>
            <a:r>
              <a:rPr lang="ru-RU" sz="3600" b="1" dirty="0" smtClean="0"/>
              <a:t>!</a:t>
            </a:r>
          </a:p>
          <a:p>
            <a:pPr algn="ctr"/>
            <a:r>
              <a:rPr lang="ru-RU" sz="3600" b="1" dirty="0"/>
              <a:t>Держите окна в чистоте!</a:t>
            </a:r>
          </a:p>
          <a:p>
            <a:pPr algn="ctr"/>
            <a:r>
              <a:rPr lang="ru-RU" sz="3600" b="1" dirty="0"/>
              <a:t>Отделку комнат с окнами, выходящими на север, </a:t>
            </a:r>
            <a:r>
              <a:rPr lang="ru-RU" sz="3600" b="1" dirty="0" smtClean="0"/>
              <a:t> делайте </a:t>
            </a:r>
            <a:r>
              <a:rPr lang="ru-RU" sz="3600" b="1" dirty="0"/>
              <a:t>светлой для большего отражения света.</a:t>
            </a:r>
          </a:p>
          <a:p>
            <a:pPr algn="ctr"/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22650465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/>
              <a:t>Уходя, гасите свет!(экономия эл. энергии до 10%)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b="1" dirty="0"/>
              <a:t>Не превращайте ночь в день и наоборот!</a:t>
            </a:r>
          </a:p>
          <a:p>
            <a:r>
              <a:rPr lang="ru-RU" b="1" dirty="0"/>
              <a:t>Применяйте датчики присутствия</a:t>
            </a:r>
            <a:r>
              <a:rPr lang="ru-RU" b="1" dirty="0" smtClean="0"/>
              <a:t>!</a:t>
            </a:r>
          </a:p>
          <a:p>
            <a:r>
              <a:rPr lang="ru-RU" b="1" dirty="0"/>
              <a:t>Периодически чистите плафоны и лампы</a:t>
            </a:r>
            <a:r>
              <a:rPr lang="ru-RU" b="1" dirty="0" smtClean="0"/>
              <a:t>!</a:t>
            </a:r>
          </a:p>
          <a:p>
            <a:r>
              <a:rPr lang="ru-RU" b="1" dirty="0" smtClean="0"/>
              <a:t>При длительных перерывах отключите телевизор!</a:t>
            </a:r>
          </a:p>
          <a:p>
            <a:r>
              <a:rPr lang="ru-RU" b="1" dirty="0" smtClean="0"/>
              <a:t>Старайтесь не включать все электроприборы одновременно.</a:t>
            </a:r>
          </a:p>
          <a:p>
            <a:endParaRPr lang="ru-RU" dirty="0"/>
          </a:p>
          <a:p>
            <a:endParaRPr lang="ru-RU" dirty="0"/>
          </a:p>
        </p:txBody>
      </p:sp>
      <p:pic>
        <p:nvPicPr>
          <p:cNvPr id="4" name="Объект 3" descr="http://sdelanounas.ru/i/d/3/d3d3LnNkZWxhbm91bmFzLnJ1L3VwbG9hZHMvNi80LzY0ODEzNzEzMTQ3MzguanBlZw==.jpg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4437" y="5201816"/>
            <a:ext cx="2379563" cy="165618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681916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При покупке лампочек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1196752"/>
            <a:ext cx="8363272" cy="4929411"/>
          </a:xfrm>
        </p:spPr>
        <p:txBody>
          <a:bodyPr>
            <a:normAutofit/>
          </a:bodyPr>
          <a:lstStyle/>
          <a:p>
            <a:r>
              <a:rPr lang="ru-RU" sz="2800" b="1" dirty="0" smtClean="0"/>
              <a:t>Обратите внимание на маркировку на колбе. Дополнительная буква «К» есть у криптоновых ламп накаливания, имеющих световую отдачу на 10% выше, чем у  обычных ламп накаливания.</a:t>
            </a:r>
          </a:p>
          <a:p>
            <a:r>
              <a:rPr lang="ru-RU" sz="2800" b="1" dirty="0" smtClean="0"/>
              <a:t>Экономия энергии составит не менее 12%, если одной лампой  заменить две лампы такой же суммарной мощности.</a:t>
            </a:r>
          </a:p>
          <a:p>
            <a:r>
              <a:rPr lang="ru-RU" sz="2800" b="1" dirty="0" smtClean="0"/>
              <a:t>Применяйте современные энергосберегающие лампы (светодиодные и люминесцентные</a:t>
            </a:r>
            <a:r>
              <a:rPr lang="ru-RU" sz="2800" dirty="0" smtClean="0"/>
              <a:t>).</a:t>
            </a:r>
          </a:p>
        </p:txBody>
      </p:sp>
      <p:pic>
        <p:nvPicPr>
          <p:cNvPr id="4" name="Рисунок 3" descr="images.jp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200000">
            <a:off x="7879471" y="-78238"/>
            <a:ext cx="964724" cy="1354464"/>
          </a:xfrm>
          <a:prstGeom prst="rect">
            <a:avLst/>
          </a:prstGeom>
        </p:spPr>
      </p:pic>
      <p:pic>
        <p:nvPicPr>
          <p:cNvPr id="6" name="Рисунок 5" descr="700x73143_led_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852207" y="5407395"/>
            <a:ext cx="1080120" cy="971862"/>
          </a:xfrm>
          <a:prstGeom prst="rect">
            <a:avLst/>
          </a:prstGeom>
        </p:spPr>
      </p:pic>
      <p:pic>
        <p:nvPicPr>
          <p:cNvPr id="7" name="Рисунок 6" descr="a17_flourescent_tubes_60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375351" y="5917726"/>
            <a:ext cx="1425687" cy="957586"/>
          </a:xfrm>
          <a:prstGeom prst="rect">
            <a:avLst/>
          </a:prstGeom>
        </p:spPr>
      </p:pic>
      <p:pic>
        <p:nvPicPr>
          <p:cNvPr id="8" name="Рисунок 7" descr="ccflcomp560.jpg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67944" y="5893326"/>
            <a:ext cx="1597867" cy="941600"/>
          </a:xfrm>
          <a:prstGeom prst="rect">
            <a:avLst/>
          </a:prstGeom>
        </p:spPr>
      </p:pic>
      <p:pic>
        <p:nvPicPr>
          <p:cNvPr id="9" name="Рисунок 8" descr="ESL_S41_20_3300_E14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flipH="1">
            <a:off x="14394" y="5345831"/>
            <a:ext cx="1070616" cy="1512169"/>
          </a:xfrm>
          <a:prstGeom prst="rect">
            <a:avLst/>
          </a:prstGeom>
        </p:spPr>
      </p:pic>
      <p:pic>
        <p:nvPicPr>
          <p:cNvPr id="10" name="Рисунок 9" descr="led-bulbs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7178231" y="5817570"/>
            <a:ext cx="1836128" cy="98232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2087" y="5497629"/>
            <a:ext cx="1296144" cy="933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1070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/>
              <a:t>Некоторые способы экономии энергии в нашем доме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700808"/>
            <a:ext cx="8373616" cy="4464496"/>
          </a:xfrm>
        </p:spPr>
        <p:txBody>
          <a:bodyPr>
            <a:normAutofit/>
          </a:bodyPr>
          <a:lstStyle/>
          <a:p>
            <a:r>
              <a:rPr lang="ru-RU" sz="3600" b="1" dirty="0"/>
              <a:t>Не грейте воды больше, чем вам нужно</a:t>
            </a:r>
            <a:r>
              <a:rPr lang="ru-RU" sz="3600" dirty="0" smtClean="0"/>
              <a:t>!</a:t>
            </a:r>
          </a:p>
          <a:p>
            <a:r>
              <a:rPr lang="ru-RU" sz="3600" b="1" dirty="0" smtClean="0"/>
              <a:t>Разогревайте </a:t>
            </a:r>
            <a:r>
              <a:rPr lang="ru-RU" sz="3600" b="1" dirty="0"/>
              <a:t>в микроволновых печах!</a:t>
            </a:r>
          </a:p>
          <a:p>
            <a:r>
              <a:rPr lang="ru-RU" sz="3600" b="1" dirty="0"/>
              <a:t>Используйте скороварку!</a:t>
            </a:r>
          </a:p>
          <a:p>
            <a:r>
              <a:rPr lang="ru-RU" sz="3600" b="1" dirty="0"/>
              <a:t>Закройте крышку (быстрее готовится пища при меньших затратах энергии</a:t>
            </a:r>
            <a:r>
              <a:rPr lang="ru-RU" sz="3600" b="1" dirty="0" smtClean="0"/>
              <a:t>)!</a:t>
            </a:r>
          </a:p>
          <a:p>
            <a:r>
              <a:rPr lang="ru-RU" sz="3600" b="1" dirty="0" smtClean="0"/>
              <a:t>Сократите потребление горячей воды!</a:t>
            </a:r>
          </a:p>
          <a:p>
            <a:pPr marL="0" indent="0">
              <a:buNone/>
            </a:pPr>
            <a:endParaRPr lang="ru-RU" sz="3600" b="1" dirty="0"/>
          </a:p>
          <a:p>
            <a:pPr marL="0" indent="0">
              <a:buNone/>
            </a:pPr>
            <a:endParaRPr lang="ru-RU" sz="3600" dirty="0" smtClean="0"/>
          </a:p>
          <a:p>
            <a:pPr marL="0" indent="0">
              <a:buNone/>
            </a:pPr>
            <a:endParaRPr lang="ru-RU" b="1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298043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600" b="1" dirty="0"/>
              <a:t>Филиал ОАО «СО ЕЭС» «</a:t>
            </a:r>
            <a:r>
              <a:rPr lang="ru-RU" sz="3600" b="1" dirty="0" smtClean="0"/>
              <a:t>Региональное</a:t>
            </a:r>
            <a:r>
              <a:rPr lang="ru-RU" sz="3600" b="1" dirty="0"/>
              <a:t> диспетчерское управление энергосистемы Кузбасса» </a:t>
            </a:r>
          </a:p>
        </p:txBody>
      </p:sp>
      <p:pic>
        <p:nvPicPr>
          <p:cNvPr id="4" name="Объект 3"/>
          <p:cNvPicPr>
            <a:picLocks noGrp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 l="16186" t="14531" r="19391" b="9116"/>
          <a:stretch/>
        </p:blipFill>
        <p:spPr bwMode="auto">
          <a:xfrm>
            <a:off x="2195736" y="1628800"/>
            <a:ext cx="6788961" cy="449309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23528" y="1628800"/>
            <a:ext cx="8424936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3200" b="1" dirty="0" smtClean="0"/>
              <a:t>(</a:t>
            </a:r>
            <a:r>
              <a:rPr lang="ru-RU" sz="3200" b="1" dirty="0"/>
              <a:t>Кузбасское РДУ) создан в 2003 году. Входит в зону ответственности Филиала ОАО «СО ЕЭС» ОДУ Сибири и осуществляет функции диспетчерского управления объектами электроэнергетики на территории Кемеровской области.</a:t>
            </a:r>
          </a:p>
        </p:txBody>
      </p:sp>
      <p:pic>
        <p:nvPicPr>
          <p:cNvPr id="6" name="Объект 3" descr="http://so-ups.ru/uploads/pics/Kuzbasskoe.jpg"/>
          <p:cNvPicPr>
            <a:picLocks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2770" y="5209210"/>
            <a:ext cx="3389110" cy="16487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3707904" y="6309320"/>
            <a:ext cx="54360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Филиал ОАО «СО ЕЭС</a:t>
            </a:r>
            <a:r>
              <a:rPr lang="ru-RU" dirty="0" smtClean="0"/>
              <a:t>» </a:t>
            </a:r>
            <a:r>
              <a:rPr lang="ru-RU" dirty="0"/>
              <a:t>Кузбасское РДУ</a:t>
            </a:r>
            <a:endParaRPr lang="ru-RU" b="1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9146722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dirty="0" smtClean="0"/>
              <a:t>!</a:t>
            </a:r>
            <a:r>
              <a:rPr lang="ru-RU" sz="4800" dirty="0" smtClean="0"/>
              <a:t>                                  </a:t>
            </a:r>
            <a:r>
              <a:rPr lang="ru-RU" sz="4800" dirty="0"/>
              <a:t/>
            </a:r>
            <a:br>
              <a:rPr lang="ru-RU" sz="4800" dirty="0"/>
            </a:br>
            <a:endParaRPr lang="ru-RU" sz="4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>
            <a:normAutofit fontScale="92500"/>
          </a:bodyPr>
          <a:lstStyle/>
          <a:p>
            <a:r>
              <a:rPr lang="ru-RU" sz="4000" b="1" dirty="0"/>
              <a:t>Выключая электрическую плиту за 5 мин до конца приготовления пищи, можно рационально использовать остаточное тепло и экономить 10 – 15 % энергии</a:t>
            </a:r>
          </a:p>
          <a:p>
            <a:r>
              <a:rPr lang="ru-RU" sz="4000" b="1" dirty="0" smtClean="0"/>
              <a:t>Утеплите дом! Большой потенциал энергосбережения имеется в системе теплоснабжения.</a:t>
            </a:r>
          </a:p>
          <a:p>
            <a:pPr marL="0" indent="0">
              <a:buNone/>
            </a:pPr>
            <a:r>
              <a:rPr lang="ru-RU" sz="4000" b="1" dirty="0" smtClean="0"/>
              <a:t>Только 30% произведенного тепла идет на отопление и горячее водоснабжение, остальные </a:t>
            </a:r>
            <a:r>
              <a:rPr lang="ru-RU" sz="4000" b="1" dirty="0" smtClean="0"/>
              <a:t>70% </a:t>
            </a:r>
            <a:r>
              <a:rPr lang="ru-RU" sz="4000" b="1" dirty="0" smtClean="0"/>
              <a:t>– разного рода потери.</a:t>
            </a:r>
          </a:p>
        </p:txBody>
      </p:sp>
    </p:spTree>
    <p:extLst>
      <p:ext uri="{BB962C8B-B14F-4D97-AF65-F5344CB8AC3E}">
        <p14:creationId xmlns:p14="http://schemas.microsoft.com/office/powerpoint/2010/main" val="195963045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800" dirty="0" smtClean="0"/>
              <a:t>Спасибо за внимание</a:t>
            </a:r>
            <a:endParaRPr lang="ru-RU" sz="4800" dirty="0"/>
          </a:p>
        </p:txBody>
      </p:sp>
      <p:pic>
        <p:nvPicPr>
          <p:cNvPr id="5" name="Объект 3" descr="http://kemoblast.ru/uploads/2012/02/3123-150x150.jpg">
            <a:hlinkClick r:id="rId2" tooltip="&quot;&quot;"/>
          </p:cNvPr>
          <p:cNvPicPr>
            <a:picLocks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1335063"/>
            <a:ext cx="2843808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Объект 5" descr="http://elektroas.ru/wp-content/uploads/2010/01/remont_linij_jelektroperedach.jpg"/>
          <p:cNvPicPr>
            <a:picLocks noGrp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340768"/>
            <a:ext cx="3714750" cy="2524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/>
          <p:cNvPicPr/>
          <p:nvPr/>
        </p:nvPicPr>
        <p:blipFill rotWithShape="1">
          <a:blip r:embed="rId5"/>
          <a:srcRect l="8172" t="11396" r="9135" b="7406"/>
          <a:stretch/>
        </p:blipFill>
        <p:spPr bwMode="auto">
          <a:xfrm>
            <a:off x="3275856" y="4143375"/>
            <a:ext cx="5616624" cy="271462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Рисунок 7" descr="http://kemoblast.ru/uploads/2012/02/1267-150x150.jpg">
            <a:hlinkClick r:id="rId6" tooltip="&quot;&quot;"/>
          </p:cNvPr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4365104"/>
            <a:ext cx="2783314" cy="23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06544942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ru-RU" sz="3200" dirty="0" smtClean="0"/>
              <a:t>Использованная литература</a:t>
            </a:r>
            <a:br>
              <a:rPr lang="ru-RU" sz="3200" dirty="0" smtClean="0"/>
            </a:br>
            <a:r>
              <a:rPr lang="ru-RU" sz="2000" dirty="0" smtClean="0"/>
              <a:t>1. </a:t>
            </a:r>
            <a:r>
              <a:rPr lang="ru-RU" sz="2200" dirty="0" smtClean="0"/>
              <a:t>60 советов. Как сберечь энергию в собственном доме. Памятка для населения/</a:t>
            </a:r>
            <a:r>
              <a:rPr lang="ru-RU" sz="2200" dirty="0"/>
              <a:t>[Текст</a:t>
            </a:r>
            <a:r>
              <a:rPr lang="ru-RU" sz="2200" dirty="0" smtClean="0"/>
              <a:t>]/ КГУ «Кузбасский центр энергосбережения».- Кемерово, 2007. - 17 с.</a:t>
            </a:r>
            <a:endParaRPr lang="ru-RU" sz="2200" dirty="0"/>
          </a:p>
        </p:txBody>
      </p:sp>
      <p:pic>
        <p:nvPicPr>
          <p:cNvPr id="4" name="Объект 3"/>
          <p:cNvPicPr>
            <a:picLocks noGrp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12981" t="13676" r="14423" b="10256"/>
          <a:stretch/>
        </p:blipFill>
        <p:spPr bwMode="auto">
          <a:xfrm>
            <a:off x="732548" y="1600200"/>
            <a:ext cx="7678903" cy="452596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07544" y="1556792"/>
            <a:ext cx="849694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ru-RU" i="1" u="sng" dirty="0" smtClean="0">
                <a:hlinkClick r:id="rId4"/>
              </a:rPr>
              <a:t>2. http</a:t>
            </a:r>
            <a:r>
              <a:rPr lang="ru-RU" i="1" u="sng" dirty="0">
                <a:hlinkClick r:id="rId4"/>
              </a:rPr>
              <a:t>://www.bigpowernews.ru/news/document64932.phtml</a:t>
            </a:r>
            <a:r>
              <a:rPr lang="ru-RU" i="1" dirty="0"/>
              <a:t> </a:t>
            </a:r>
            <a:endParaRPr lang="ru-RU" i="1" dirty="0" smtClean="0"/>
          </a:p>
          <a:p>
            <a:pPr fontAlgn="base"/>
            <a:r>
              <a:rPr lang="ru-RU" i="1" u="sng" dirty="0" smtClean="0">
                <a:hlinkClick r:id="rId5"/>
              </a:rPr>
              <a:t>3. http</a:t>
            </a:r>
            <a:r>
              <a:rPr lang="ru-RU" i="1" u="sng" dirty="0">
                <a:hlinkClick r:id="rId5"/>
              </a:rPr>
              <a:t>://www.bigpowernews.ru/markets/document67276.phtml</a:t>
            </a:r>
            <a:r>
              <a:rPr lang="ru-RU" i="1" dirty="0"/>
              <a:t> </a:t>
            </a:r>
            <a:endParaRPr lang="ru-RU" dirty="0"/>
          </a:p>
          <a:p>
            <a:pPr fontAlgn="base"/>
            <a:r>
              <a:rPr lang="ru-RU" i="1" u="sng" dirty="0" smtClean="0">
                <a:hlinkClick r:id="rId6"/>
              </a:rPr>
              <a:t>4. http</a:t>
            </a:r>
            <a:r>
              <a:rPr lang="ru-RU" i="1" u="sng" dirty="0">
                <a:hlinkClick r:id="rId6"/>
              </a:rPr>
              <a:t>://so-ups.ru/?id=201</a:t>
            </a:r>
            <a:r>
              <a:rPr lang="ru-RU" i="1" dirty="0"/>
              <a:t> </a:t>
            </a:r>
            <a:r>
              <a:rPr lang="ru-RU" u="sng" dirty="0">
                <a:hlinkClick r:id="rId7"/>
              </a:rPr>
              <a:t>Филиалы и представительства</a:t>
            </a:r>
            <a:r>
              <a:rPr lang="ru-RU" dirty="0"/>
              <a:t> » ... » </a:t>
            </a:r>
            <a:r>
              <a:rPr lang="ru-RU" u="sng" dirty="0">
                <a:hlinkClick r:id="rId8"/>
              </a:rPr>
              <a:t>ОДУ Сибири</a:t>
            </a:r>
            <a:r>
              <a:rPr lang="ru-RU" dirty="0"/>
              <a:t> » </a:t>
            </a:r>
            <a:r>
              <a:rPr lang="ru-RU" u="sng" dirty="0">
                <a:hlinkClick r:id="rId9"/>
              </a:rPr>
              <a:t>РДУ операционной зоны</a:t>
            </a:r>
            <a:r>
              <a:rPr lang="ru-RU" dirty="0"/>
              <a:t> » </a:t>
            </a:r>
            <a:r>
              <a:rPr lang="ru-RU" u="sng" dirty="0">
                <a:hlinkClick r:id="rId10"/>
              </a:rPr>
              <a:t>Кузбасское </a:t>
            </a:r>
            <a:r>
              <a:rPr lang="ru-RU" u="sng" dirty="0" smtClean="0">
                <a:hlinkClick r:id="rId10"/>
              </a:rPr>
              <a:t>РДУ</a:t>
            </a:r>
            <a:endParaRPr lang="ru-RU" u="sng" dirty="0" smtClean="0"/>
          </a:p>
          <a:p>
            <a:pPr fontAlgn="base"/>
            <a:r>
              <a:rPr lang="ru-RU" i="1" dirty="0" smtClean="0"/>
              <a:t>5. Топливно-энергетический </a:t>
            </a:r>
            <a:r>
              <a:rPr lang="ru-RU" i="1" dirty="0"/>
              <a:t>комплекс </a:t>
            </a:r>
            <a:r>
              <a:rPr lang="ru-RU" i="1" dirty="0" smtClean="0"/>
              <a:t>Кузбасса/</a:t>
            </a:r>
            <a:r>
              <a:rPr lang="ru-RU" dirty="0"/>
              <a:t> </a:t>
            </a:r>
            <a:r>
              <a:rPr lang="ru-RU" dirty="0" smtClean="0"/>
              <a:t>/[электронный ресурс]/ </a:t>
            </a:r>
            <a:r>
              <a:rPr lang="ru-RU" i="1" u="sng" dirty="0" smtClean="0">
                <a:hlinkClick r:id="rId11"/>
              </a:rPr>
              <a:t>http</a:t>
            </a:r>
            <a:r>
              <a:rPr lang="ru-RU" i="1" u="sng" dirty="0">
                <a:hlinkClick r:id="rId11"/>
              </a:rPr>
              <a:t>://kemoblast.ru/region/economics/toplivno-energeticheskij-kompleks-kuzbassa.html</a:t>
            </a:r>
            <a:r>
              <a:rPr lang="ru-RU" i="1" dirty="0"/>
              <a:t> </a:t>
            </a:r>
            <a:endParaRPr lang="ru-RU" dirty="0"/>
          </a:p>
          <a:p>
            <a:pPr fontAlgn="base"/>
            <a:r>
              <a:rPr lang="ru-RU" u="sng" dirty="0" smtClean="0">
                <a:hlinkClick r:id="rId12"/>
              </a:rPr>
              <a:t>6. http</a:t>
            </a:r>
            <a:r>
              <a:rPr lang="ru-RU" u="sng" dirty="0">
                <a:hlinkClick r:id="rId12"/>
              </a:rPr>
              <a:t>://bibliofond.ru/view.aspx?id=602927</a:t>
            </a:r>
            <a:r>
              <a:rPr lang="ru-RU" dirty="0"/>
              <a:t> </a:t>
            </a:r>
            <a:endParaRPr lang="ru-RU" dirty="0" smtClean="0"/>
          </a:p>
          <a:p>
            <a:pPr fontAlgn="base"/>
            <a:endParaRPr lang="ru-RU" dirty="0"/>
          </a:p>
          <a:p>
            <a:pPr fontAlgn="base"/>
            <a:endParaRPr lang="ru-RU" dirty="0"/>
          </a:p>
          <a:p>
            <a:pPr fontAlgn="base"/>
            <a:endParaRPr lang="ru-RU" dirty="0"/>
          </a:p>
          <a:p>
            <a:r>
              <a:rPr lang="ru-RU" dirty="0" smtClean="0"/>
              <a:t>7. Википедия.</a:t>
            </a:r>
            <a:r>
              <a:rPr lang="en-US" dirty="0">
                <a:hlinkClick r:id="rId13"/>
              </a:rPr>
              <a:t> http://energoworld.ru/blog/istoriya-lampochki/</a:t>
            </a:r>
            <a:r>
              <a:rPr lang="ru-RU" dirty="0" smtClean="0"/>
              <a:t>;</a:t>
            </a:r>
          </a:p>
          <a:p>
            <a:endParaRPr lang="ru-RU" dirty="0"/>
          </a:p>
          <a:p>
            <a:endParaRPr lang="ru-RU" dirty="0"/>
          </a:p>
          <a:p>
            <a:pPr fontAlgn="base"/>
            <a:endParaRPr lang="ru-RU" dirty="0"/>
          </a:p>
          <a:p>
            <a:pPr fontAlgn="base"/>
            <a:endParaRPr lang="ru-RU" dirty="0"/>
          </a:p>
          <a:p>
            <a:pPr fontAlgn="base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86536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/>
              <a:t>В операционной зоне Филиала ОАО «СО ЕЭС» Кузбасское РДУ</a:t>
            </a:r>
            <a:endParaRPr lang="ru-RU" dirty="0"/>
          </a:p>
        </p:txBody>
      </p:sp>
      <p:pic>
        <p:nvPicPr>
          <p:cNvPr id="4" name="Объект 3" descr="http://elektro-montagnik.ru/gallery/gallery05/images/full/04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340768"/>
            <a:ext cx="8640960" cy="52292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рямоугольник 2"/>
          <p:cNvSpPr/>
          <p:nvPr/>
        </p:nvSpPr>
        <p:spPr>
          <a:xfrm>
            <a:off x="539552" y="2348880"/>
            <a:ext cx="7992888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4000" b="1" dirty="0" smtClean="0"/>
              <a:t>находятся </a:t>
            </a:r>
            <a:r>
              <a:rPr lang="ru-RU" sz="4000" b="1" dirty="0"/>
              <a:t>объекты генерации суммарной установленной электрической мощностью 5475,34 </a:t>
            </a:r>
            <a:r>
              <a:rPr lang="ru-RU" sz="4000" b="1" dirty="0" smtClean="0"/>
              <a:t>МВт</a:t>
            </a:r>
            <a:r>
              <a:rPr lang="ru-RU" sz="4000" dirty="0"/>
              <a:t> </a:t>
            </a:r>
            <a:r>
              <a:rPr lang="ru-RU" sz="4000" b="1" dirty="0" smtClean="0"/>
              <a:t>и линии </a:t>
            </a:r>
            <a:r>
              <a:rPr lang="ru-RU" sz="4000" b="1" dirty="0"/>
              <a:t>электропередачи класса напряжением 110−220 </a:t>
            </a:r>
            <a:r>
              <a:rPr lang="ru-RU" sz="4000" b="1" dirty="0" err="1"/>
              <a:t>кВ</a:t>
            </a:r>
            <a:r>
              <a:rPr lang="ru-RU" sz="4000" b="1" dirty="0"/>
              <a:t> общей протяженностью 4113,5 км. </a:t>
            </a:r>
          </a:p>
        </p:txBody>
      </p:sp>
    </p:spTree>
    <p:extLst>
      <p:ext uri="{BB962C8B-B14F-4D97-AF65-F5344CB8AC3E}">
        <p14:creationId xmlns:p14="http://schemas.microsoft.com/office/powerpoint/2010/main" val="1475673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404664"/>
            <a:ext cx="8733656" cy="1143000"/>
          </a:xfrm>
        </p:spPr>
        <p:txBody>
          <a:bodyPr>
            <a:normAutofit fontScale="90000"/>
          </a:bodyPr>
          <a:lstStyle/>
          <a:p>
            <a:r>
              <a:rPr lang="ru-RU" b="1" dirty="0"/>
              <a:t>Энергетическая система Кузбасса - одна из самых мощных в России.</a:t>
            </a:r>
            <a:r>
              <a:rPr lang="ru-RU" dirty="0" smtClean="0"/>
              <a:t> </a:t>
            </a:r>
            <a:endParaRPr lang="ru-RU" sz="4000" dirty="0"/>
          </a:p>
        </p:txBody>
      </p:sp>
      <p:pic>
        <p:nvPicPr>
          <p:cNvPr id="4" name="Объект 3" descr="http://www.krn-vesti.ru/_nw/54/17250651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87146"/>
            <a:ext cx="9144000" cy="392129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340947" y="1680439"/>
            <a:ext cx="842493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/>
              <a:t>Протяженность </a:t>
            </a:r>
            <a:r>
              <a:rPr lang="ru-RU" sz="3200" b="1" dirty="0"/>
              <a:t>электрических сетей всех напряжений по цепям — 32 тыс. км</a:t>
            </a:r>
            <a:r>
              <a:rPr lang="ru-RU" sz="3200" dirty="0"/>
              <a:t>.</a:t>
            </a:r>
            <a:br>
              <a:rPr lang="ru-RU" sz="3200" dirty="0"/>
            </a:br>
            <a:r>
              <a:rPr lang="ru-RU" sz="3200" b="1" dirty="0" smtClean="0"/>
              <a:t> </a:t>
            </a:r>
            <a:r>
              <a:rPr lang="ru-RU" sz="3200" b="1" dirty="0"/>
              <a:t>Главные </a:t>
            </a:r>
            <a:r>
              <a:rPr lang="ru-RU" sz="3200" b="1" dirty="0" smtClean="0"/>
              <a:t>потребители </a:t>
            </a:r>
            <a:r>
              <a:rPr lang="ru-RU" sz="3200" b="1" dirty="0"/>
              <a:t>электроэнергии - черная и цветная металлургия, угольная промышленность, железнодорожный </a:t>
            </a:r>
            <a:r>
              <a:rPr lang="ru-RU" sz="3200" b="1" dirty="0" smtClean="0"/>
              <a:t>транспорт,  коммунально-бытовое хозяйство </a:t>
            </a:r>
            <a:endParaRPr lang="ru-RU" sz="3200" b="1" dirty="0"/>
          </a:p>
        </p:txBody>
      </p:sp>
    </p:spTree>
    <p:extLst>
      <p:ext uri="{BB962C8B-B14F-4D97-AF65-F5344CB8AC3E}">
        <p14:creationId xmlns:p14="http://schemas.microsoft.com/office/powerpoint/2010/main" val="17178163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Территория операционной зоны</a:t>
            </a:r>
          </a:p>
        </p:txBody>
      </p:sp>
      <p:pic>
        <p:nvPicPr>
          <p:cNvPr id="4" name="Объект 3"/>
          <p:cNvPicPr>
            <a:picLocks noGrp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rcRect l="9776" t="11397" r="9454" b="18232"/>
          <a:stretch/>
        </p:blipFill>
        <p:spPr bwMode="auto">
          <a:xfrm>
            <a:off x="0" y="1196752"/>
            <a:ext cx="9036496" cy="563916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95536" y="1772816"/>
            <a:ext cx="835292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/>
              <a:t>расположена </a:t>
            </a:r>
            <a:r>
              <a:rPr lang="ru-RU" sz="4000" b="1" dirty="0"/>
              <a:t>на площади 95,7 тыс. кв. км с населением свыше 2,7 млн человек.</a:t>
            </a:r>
          </a:p>
        </p:txBody>
      </p:sp>
    </p:spTree>
    <p:extLst>
      <p:ext uri="{BB962C8B-B14F-4D97-AF65-F5344CB8AC3E}">
        <p14:creationId xmlns:p14="http://schemas.microsoft.com/office/powerpoint/2010/main" val="10259070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/>
              <a:t>Основными объектами генерации</a:t>
            </a:r>
          </a:p>
        </p:txBody>
      </p:sp>
      <p:pic>
        <p:nvPicPr>
          <p:cNvPr id="4" name="Объект 3" descr="http://www.pc-ekra.ru/images/Work32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556792"/>
            <a:ext cx="3325091" cy="241484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рямоугольник 2"/>
          <p:cNvSpPr/>
          <p:nvPr/>
        </p:nvSpPr>
        <p:spPr>
          <a:xfrm>
            <a:off x="3491880" y="1268760"/>
            <a:ext cx="5328592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 smtClean="0"/>
              <a:t>являются</a:t>
            </a:r>
            <a:r>
              <a:rPr lang="ru-RU" sz="3600" b="1" dirty="0"/>
              <a:t> Томь-</a:t>
            </a:r>
            <a:r>
              <a:rPr lang="ru-RU" sz="3600" b="1" dirty="0" err="1"/>
              <a:t>Усинская</a:t>
            </a:r>
            <a:r>
              <a:rPr lang="ru-RU" sz="3600" b="1" dirty="0"/>
              <a:t> ГРЭС, </a:t>
            </a:r>
            <a:r>
              <a:rPr lang="ru-RU" sz="3600" b="1" dirty="0" err="1"/>
              <a:t>Беловская</a:t>
            </a:r>
            <a:r>
              <a:rPr lang="ru-RU" sz="3600" b="1" dirty="0"/>
              <a:t> ГРЭС, Южно-Кузбасская ГРЭС, Кемеровская ГРЭС, Ново-Кемеровская ТЭЦ, Западно-Сибирская ТЭЦ, ГТЭС Новокузнецкая и Кемеровская ТЭЦ.</a:t>
            </a:r>
          </a:p>
        </p:txBody>
      </p:sp>
      <p:pic>
        <p:nvPicPr>
          <p:cNvPr id="5" name="Объект 3" descr="http://kemoblast.ru/uploads/2012/02/0_3b6fb_21764fbd_XL-150x150.jpg">
            <a:hlinkClick r:id="rId3" tooltip="&quot;&quot;"/>
          </p:cNvPr>
          <p:cNvPicPr>
            <a:picLocks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4437112"/>
            <a:ext cx="3024336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096471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496944" cy="1196752"/>
          </a:xfrm>
        </p:spPr>
        <p:txBody>
          <a:bodyPr>
            <a:normAutofit/>
          </a:bodyPr>
          <a:lstStyle/>
          <a:p>
            <a:r>
              <a:rPr lang="ru-RU" dirty="0"/>
              <a:t>за первое полугодие 2015 года</a:t>
            </a:r>
          </a:p>
        </p:txBody>
      </p:sp>
      <p:pic>
        <p:nvPicPr>
          <p:cNvPr id="4" name="Объект 3" descr="http://kemoblast.ru/uploads/2012/02/0_12cd7_5c39ea58_XL-150x150.jpg">
            <a:hlinkClick r:id="rId2" tooltip="&quot;&quot;"/>
          </p:cNvPr>
          <p:cNvPicPr>
            <a:picLocks noGr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1316" y="1412776"/>
            <a:ext cx="1556232" cy="3096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2771800" y="836712"/>
            <a:ext cx="6102424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dirty="0" smtClean="0"/>
              <a:t>электростанции Кемеровской области </a:t>
            </a:r>
            <a:r>
              <a:rPr lang="ru-RU" sz="3600" b="1" dirty="0" smtClean="0"/>
              <a:t>выработали 12650,2 млн </a:t>
            </a:r>
            <a:r>
              <a:rPr lang="ru-RU" sz="3600" b="1" dirty="0" err="1"/>
              <a:t>кВт·ч</a:t>
            </a:r>
            <a:r>
              <a:rPr lang="ru-RU" sz="3600" b="1" dirty="0"/>
              <a:t> </a:t>
            </a:r>
            <a:r>
              <a:rPr lang="ru-RU" sz="3600" b="1" dirty="0" smtClean="0"/>
              <a:t> электроэнергии</a:t>
            </a:r>
            <a:r>
              <a:rPr lang="ru-RU" sz="3600" dirty="0" smtClean="0"/>
              <a:t>,	что на 29,6% больше выработки за шесть первых месяцев 2014 года.</a:t>
            </a:r>
          </a:p>
          <a:p>
            <a:r>
              <a:rPr lang="ru-RU" sz="2800" dirty="0"/>
              <a:t/>
            </a:r>
            <a:br>
              <a:rPr lang="ru-RU" sz="2800" dirty="0"/>
            </a:br>
            <a:endParaRPr lang="ru-RU" sz="2800" dirty="0"/>
          </a:p>
        </p:txBody>
      </p:sp>
      <p:pic>
        <p:nvPicPr>
          <p:cNvPr id="6" name="Рисунок 5" descr="80_big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195736" y="4144935"/>
            <a:ext cx="6336704" cy="26642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0452158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/>
              <a:t>Потребление электроэнергии</a:t>
            </a:r>
          </a:p>
        </p:txBody>
      </p:sp>
      <p:pic>
        <p:nvPicPr>
          <p:cNvPr id="6" name="Объект 3" descr="http://img-fotki.yandex.ru/get/6508/10038731.c/0_84db9_d343ace6_L.jpg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637462"/>
            <a:ext cx="4032448" cy="243961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Объект 6"/>
          <p:cNvSpPr>
            <a:spLocks noGrp="1"/>
          </p:cNvSpPr>
          <p:nvPr>
            <p:ph idx="1"/>
          </p:nvPr>
        </p:nvSpPr>
        <p:spPr>
          <a:xfrm>
            <a:off x="4790296" y="1196752"/>
            <a:ext cx="4330824" cy="4887881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в</a:t>
            </a:r>
            <a:r>
              <a:rPr lang="ru-RU" dirty="0"/>
              <a:t> энергосистеме Кемеровской области в январе-июне 2015 года </a:t>
            </a:r>
            <a:r>
              <a:rPr lang="ru-RU" b="1" dirty="0"/>
              <a:t>составило 15986,0 млн </a:t>
            </a:r>
            <a:r>
              <a:rPr lang="ru-RU" b="1" dirty="0" err="1" smtClean="0"/>
              <a:t>кВт</a:t>
            </a:r>
            <a:r>
              <a:rPr lang="ru-RU" b="1" dirty="0" err="1" smtClean="0"/>
              <a:t>·</a:t>
            </a:r>
            <a:r>
              <a:rPr lang="ru-RU" b="1" dirty="0" err="1" smtClean="0"/>
              <a:t>ч</a:t>
            </a:r>
            <a:r>
              <a:rPr lang="ru-RU" b="1" dirty="0" smtClean="0"/>
              <a:t>.</a:t>
            </a:r>
            <a:endParaRPr lang="ru-RU" b="1" dirty="0"/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8" name="Объект 3"/>
          <p:cNvPicPr>
            <a:picLocks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rcRect l="801" t="27351" r="1442" b="17948"/>
          <a:stretch/>
        </p:blipFill>
        <p:spPr bwMode="auto">
          <a:xfrm>
            <a:off x="241176" y="4437112"/>
            <a:ext cx="8229600" cy="216024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5548641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Потребность в электроэнергии</a:t>
            </a:r>
            <a:endParaRPr lang="ru-RU" dirty="0"/>
          </a:p>
        </p:txBody>
      </p:sp>
      <p:pic>
        <p:nvPicPr>
          <p:cNvPr id="4" name="Объект 3" descr="http://sdelanounas.ru/i/c/3/r/c3Ryb3l0cmFuc2dhei5ydS91cGxvYWQvcmVzaXplX2NhY2hlL2libG9jay81NzMvNjQwXzY0MF8xLzU3MzE0YmE3Yjc1MTA1YmQ1MjM5OTQ1MTY0ZDM3MmQ0LkpQRz9fX2lkPTU3ODEx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00200"/>
            <a:ext cx="9144000" cy="452596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рямоугольник 2"/>
          <p:cNvSpPr/>
          <p:nvPr/>
        </p:nvSpPr>
        <p:spPr>
          <a:xfrm>
            <a:off x="501844" y="1628800"/>
            <a:ext cx="784887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/>
              <a:t>Кузбасской </a:t>
            </a:r>
            <a:r>
              <a:rPr lang="ru-RU" sz="4000" b="1" dirty="0"/>
              <a:t>энергосистемы покрывалась за счет </a:t>
            </a:r>
            <a:r>
              <a:rPr lang="ru-RU" sz="4000" b="1" dirty="0" err="1"/>
              <a:t>перетока</a:t>
            </a:r>
            <a:r>
              <a:rPr lang="ru-RU" sz="4000" b="1" dirty="0"/>
              <a:t> электроэнергии из смежных энергосистем</a:t>
            </a:r>
          </a:p>
        </p:txBody>
      </p:sp>
    </p:spTree>
    <p:extLst>
      <p:ext uri="{BB962C8B-B14F-4D97-AF65-F5344CB8AC3E}">
        <p14:creationId xmlns:p14="http://schemas.microsoft.com/office/powerpoint/2010/main" val="101544864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862</TotalTime>
  <Words>543</Words>
  <Application>Microsoft Office PowerPoint</Application>
  <PresentationFormat>Экран (4:3)</PresentationFormat>
  <Paragraphs>82</Paragraphs>
  <Slides>22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Тема Office</vt:lpstr>
      <vt:lpstr>Презентация PowerPoint</vt:lpstr>
      <vt:lpstr>Филиал ОАО «СО ЕЭС» «Региональное диспетчерское управление энергосистемы Кузбасса» </vt:lpstr>
      <vt:lpstr>В операционной зоне Филиала ОАО «СО ЕЭС» Кузбасское РДУ</vt:lpstr>
      <vt:lpstr>Энергетическая система Кузбасса - одна из самых мощных в России. </vt:lpstr>
      <vt:lpstr>Территория операционной зоны</vt:lpstr>
      <vt:lpstr>Основными объектами генерации</vt:lpstr>
      <vt:lpstr>за первое полугодие 2015 года</vt:lpstr>
      <vt:lpstr>Потребление электроэнергии</vt:lpstr>
      <vt:lpstr>Потребность в электроэнергии</vt:lpstr>
      <vt:lpstr>существенное увеличение объемов выработки</vt:lpstr>
      <vt:lpstr>Электропотребление в Кузбасской энергосистеме растет</vt:lpstr>
      <vt:lpstr>Презентация PowerPoint</vt:lpstr>
      <vt:lpstr>Презентация PowerPoint</vt:lpstr>
      <vt:lpstr>«Чтобы поддержать развитие экономики Кузбасса, </vt:lpstr>
      <vt:lpstr>Электричество обеспечивает комфорт в нашем доме.</vt:lpstr>
      <vt:lpstr>Специалисты «Кузбасского центра энергосбережения»  рекомендуют:</vt:lpstr>
      <vt:lpstr>Уходя, гасите свет!(экономия эл. энергии до 10%)</vt:lpstr>
      <vt:lpstr>При покупке лампочек</vt:lpstr>
      <vt:lpstr>Некоторые способы экономии энергии в нашем доме</vt:lpstr>
      <vt:lpstr>!                                   </vt:lpstr>
      <vt:lpstr>Спасибо за внимание</vt:lpstr>
      <vt:lpstr>Использованная литература 1. 60 советов. Как сберечь энергию в собственном доме. Памятка для населения/[Текст]/ КГУ «Кузбасский центр энергосбережения».- Кемерово, 2007. - 17 с.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sysadmin</dc:creator>
  <cp:lastModifiedBy>Тамара</cp:lastModifiedBy>
  <cp:revision>59</cp:revision>
  <dcterms:created xsi:type="dcterms:W3CDTF">2015-12-12T19:22:47Z</dcterms:created>
  <dcterms:modified xsi:type="dcterms:W3CDTF">2015-12-15T08:40:29Z</dcterms:modified>
</cp:coreProperties>
</file>